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1917" r:id="rId2"/>
    <p:sldId id="1779" r:id="rId3"/>
    <p:sldId id="2100" r:id="rId4"/>
    <p:sldId id="2120" r:id="rId5"/>
    <p:sldId id="2184" r:id="rId6"/>
    <p:sldId id="2183" r:id="rId7"/>
    <p:sldId id="2185" r:id="rId8"/>
    <p:sldId id="2186" r:id="rId9"/>
    <p:sldId id="2187" r:id="rId10"/>
    <p:sldId id="2188" r:id="rId11"/>
    <p:sldId id="2189" r:id="rId12"/>
    <p:sldId id="2190" r:id="rId13"/>
    <p:sldId id="2154" r:id="rId14"/>
    <p:sldId id="2155" r:id="rId15"/>
    <p:sldId id="2195" r:id="rId16"/>
    <p:sldId id="2079"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5">
          <p15:clr>
            <a:srgbClr val="A4A3A4"/>
          </p15:clr>
        </p15:guide>
        <p15:guide id="2" pos="3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13C8"/>
    <a:srgbClr val="9AA4EF"/>
    <a:srgbClr val="5E96E1"/>
    <a:srgbClr val="0B15D0"/>
    <a:srgbClr val="101BE1"/>
    <a:srgbClr val="4558C4"/>
    <a:srgbClr val="FFCB2A"/>
    <a:srgbClr val="F5F7F9"/>
    <a:srgbClr val="64A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4799" autoAdjust="0"/>
  </p:normalViewPr>
  <p:slideViewPr>
    <p:cSldViewPr snapToGrid="0">
      <p:cViewPr varScale="1">
        <p:scale>
          <a:sx n="68" d="100"/>
          <a:sy n="68" d="100"/>
        </p:scale>
        <p:origin x="528" y="60"/>
      </p:cViewPr>
      <p:guideLst>
        <p:guide orient="horz" pos="1425"/>
        <p:guide pos="3757"/>
      </p:guideLst>
    </p:cSldViewPr>
  </p:slideViewPr>
  <p:notesTextViewPr>
    <p:cViewPr>
      <p:scale>
        <a:sx n="1" d="1"/>
        <a:sy n="1" d="1"/>
      </p:scale>
      <p:origin x="0" y="0"/>
    </p:cViewPr>
  </p:notesTextViewPr>
  <p:sorterViewPr>
    <p:cViewPr>
      <p:scale>
        <a:sx n="100" d="100"/>
        <a:sy n="100" d="100"/>
      </p:scale>
      <p:origin x="0" y="-62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Light" panose="020B0300000000000000" charset="-122"/>
              </a:rPr>
              <a:t>2022/8/28</a:t>
            </a:fld>
            <a:endParaRPr lang="zh-CN" altLang="en-US">
              <a:ea typeface="思源黑体 CN Light" panose="020B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Regular" panose="020B0500000000000000" charset="-122"/>
              <a:ea typeface="思源黑体 CN Light" panose="020B0300000000000000" charset="-122"/>
              <a:cs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Light" panose="020B0300000000000000" charset="-122"/>
              </a:rPr>
              <a:t>‹#›</a:t>
            </a:fld>
            <a:endParaRPr lang="zh-CN" altLang="en-US">
              <a:ea typeface="思源黑体 CN Light" panose="020B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C07B87CD-54B4-4E9A-B40F-926276AE1BCE}" type="datetimeFigureOut">
              <a:rPr lang="zh-CN" altLang="en-US" smtClean="0"/>
              <a:t>2022/8/28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charset="-122"/>
                <a:ea typeface="思源黑体 CN Light" panose="020B0300000000000000" charset="-122"/>
                <a:cs typeface="思源黑体 CN Regular" panose="020B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charset="-122"/>
                <a:ea typeface="思源黑体 CN Light" panose="020B0300000000000000" charset="-122"/>
                <a:cs typeface="思源黑体 CN Regular" panose="020B0500000000000000" charset="-122"/>
              </a:defRPr>
            </a:lvl1pPr>
          </a:lstStyle>
          <a:p>
            <a:fld id="{5B1D3E1B-6EFF-4A75-A3C0-EE4BF99739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1pPr>
    <a:lvl2pPr marL="4572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2pPr>
    <a:lvl3pPr marL="9144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3pPr>
    <a:lvl4pPr marL="13716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4pPr>
    <a:lvl5pPr marL="18288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思源黑体 CN Regular" panose="020B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pic>
        <p:nvPicPr>
          <p:cNvPr id="3" name="图片占位符 3" descr="蓝色的汽车&#10;&#10;描述已自动生成"/>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a:xfrm>
            <a:off x="0" y="-1"/>
            <a:ext cx="12192000" cy="6858001"/>
          </a:xfrm>
          <a:prstGeom prst="rect">
            <a:avLst/>
          </a:prstGeom>
        </p:spPr>
      </p:pic>
      <p:pic>
        <p:nvPicPr>
          <p:cNvPr id="2" name="图片 1" descr="pexels-burst-373965"/>
          <p:cNvPicPr>
            <a:picLocks noChangeAspect="1"/>
          </p:cNvPicPr>
          <p:nvPr userDrawn="1"/>
        </p:nvPicPr>
        <p:blipFill>
          <a:blip r:embed="rId4"/>
          <a:stretch>
            <a:fillRect/>
          </a:stretch>
        </p:blipFill>
        <p:spPr>
          <a:xfrm>
            <a:off x="0" y="0"/>
            <a:ext cx="12192000" cy="6858000"/>
          </a:xfrm>
          <a:prstGeom prst="rect">
            <a:avLst/>
          </a:prstGeom>
        </p:spPr>
      </p:pic>
      <p:sp>
        <p:nvSpPr>
          <p:cNvPr id="5" name="矩形 4"/>
          <p:cNvSpPr/>
          <p:nvPr userDrawn="1"/>
        </p:nvSpPr>
        <p:spPr>
          <a:xfrm>
            <a:off x="-76200" y="-85725"/>
            <a:ext cx="12363450" cy="6990715"/>
          </a:xfrm>
          <a:prstGeom prst="rect">
            <a:avLst/>
          </a:prstGeom>
          <a:solidFill>
            <a:srgbClr val="1C1F2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CN Light" panose="020B0300000000000000" charset="-122"/>
              <a:ea typeface="思源黑体 CN Light" panose="020B0300000000000000" charset="-122"/>
              <a:cs typeface="思源黑体 CN Regular" panose="020B0500000000000000"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pic>
        <p:nvPicPr>
          <p:cNvPr id="4" name="图片 3" descr="未标题-1"/>
          <p:cNvPicPr>
            <a:picLocks noChangeAspect="1"/>
          </p:cNvPicPr>
          <p:nvPr userDrawn="1"/>
        </p:nvPicPr>
        <p:blipFill>
          <a:blip r:embed="rId2"/>
          <a:stretch>
            <a:fillRect/>
          </a:stretch>
        </p:blipFill>
        <p:spPr>
          <a:xfrm>
            <a:off x="0" y="0"/>
            <a:ext cx="12192635" cy="6858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pic>
        <p:nvPicPr>
          <p:cNvPr id="6" name="图片占位符 3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Effect>
                      <a14:saturation sat="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0" y="-1"/>
            <a:ext cx="12192000" cy="68580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Main Slide">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图片占位符 8"/>
          <p:cNvSpPr>
            <a:spLocks noGrp="1"/>
          </p:cNvSpPr>
          <p:nvPr>
            <p:ph type="pic" sz="quarter" idx="10" hasCustomPrompt="1"/>
          </p:nvPr>
        </p:nvSpPr>
        <p:spPr>
          <a:xfrm>
            <a:off x="0" y="-1"/>
            <a:ext cx="12192000" cy="6858001"/>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图片占位符 8"/>
          <p:cNvSpPr>
            <a:spLocks noGrp="1"/>
          </p:cNvSpPr>
          <p:nvPr>
            <p:ph type="pic" sz="quarter" idx="10" hasCustomPrompt="1"/>
          </p:nvPr>
        </p:nvSpPr>
        <p:spPr>
          <a:xfrm>
            <a:off x="3141371" y="614765"/>
            <a:ext cx="4203326" cy="5579558"/>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905515" y="744551"/>
            <a:ext cx="5230812" cy="5137150"/>
          </a:xfrm>
          <a:prstGeom prst="rect">
            <a:avLst/>
          </a:prstGeom>
          <a:pattFill prst="openDmnd">
            <a:fgClr>
              <a:schemeClr val="accent2">
                <a:lumMod val="20000"/>
                <a:lumOff val="80000"/>
              </a:schemeClr>
            </a:fgClr>
            <a:bgClr>
              <a:schemeClr val="bg1"/>
            </a:bgClr>
          </a:pattFill>
          <a:ln>
            <a:noFill/>
          </a:ln>
        </p:spPr>
        <p:txBody>
          <a:bodyPr anchor="ctr"/>
          <a:lstStyle>
            <a:lvl1pPr algn="ctr">
              <a:defRPr sz="2000"/>
            </a:lvl1pPr>
          </a:lstStyle>
          <a:p>
            <a:r>
              <a:rPr lang="zh-CN" altLang="en-US" dirty="0"/>
              <a:t>拖拽插入图片</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17566" y="6126480"/>
            <a:ext cx="8035834" cy="5949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grpSp>
        <p:nvGrpSpPr>
          <p:cNvPr id="3" name="Group 2"/>
          <p:cNvGrpSpPr/>
          <p:nvPr userDrawn="1"/>
        </p:nvGrpSpPr>
        <p:grpSpPr>
          <a:xfrm>
            <a:off x="81060" y="5874385"/>
            <a:ext cx="6967074" cy="958594"/>
            <a:chOff x="81060" y="5874385"/>
            <a:chExt cx="6967074" cy="958594"/>
          </a:xfrm>
        </p:grpSpPr>
        <p:sp>
          <p:nvSpPr>
            <p:cNvPr id="4"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0" y="0"/>
            <a:ext cx="12188825" cy="6858000"/>
          </a:xfrm>
          <a:prstGeom prst="rect">
            <a:avLst/>
          </a:prstGeom>
        </p:spPr>
      </p:pic>
      <p:sp>
        <p:nvSpPr>
          <p:cNvPr id="34" name="矩形 33"/>
          <p:cNvSpPr/>
          <p:nvPr/>
        </p:nvSpPr>
        <p:spPr>
          <a:xfrm>
            <a:off x="927100" y="3150235"/>
            <a:ext cx="6563995" cy="306705"/>
          </a:xfrm>
          <a:prstGeom prst="rect">
            <a:avLst/>
          </a:prstGeom>
          <a:noFill/>
          <a:ln w="12700">
            <a:noFill/>
          </a:ln>
          <a:effectLst/>
        </p:spPr>
        <p:txBody>
          <a:bodyPr wrap="square">
            <a:spAutoFit/>
          </a:bodyPr>
          <a:lstStyle/>
          <a:p>
            <a:pPr algn="just">
              <a:lnSpc>
                <a:spcPct val="100000"/>
              </a:lnSpc>
            </a:pP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PERTEMUAN KE </a:t>
            </a:r>
            <a:r>
              <a:rPr lang="id-ID" sz="1400" kern="2500" cap="all" dirty="0">
                <a:solidFill>
                  <a:schemeClr val="bg1"/>
                </a:solidFill>
                <a:latin typeface="思源黑体 CN Bold" panose="020B0800000000000000" charset="-122"/>
                <a:ea typeface="思源黑体 CN Bold" panose="020B0800000000000000" charset="-122"/>
                <a:cs typeface="庞门正道标题体" panose="02010600030101010101" charset="-122"/>
              </a:rPr>
              <a:t>3</a:t>
            </a:r>
            <a:r>
              <a:rPr 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 </a:t>
            </a:r>
            <a:r>
              <a:rPr lang="en-ID" altLang="en-US" sz="1400" kern="2500" cap="all" dirty="0">
                <a:ln>
                  <a:noFill/>
                </a:ln>
                <a:solidFill>
                  <a:schemeClr val="bg1"/>
                </a:solidFill>
                <a:effectLst/>
                <a:uFillTx/>
                <a:latin typeface="思源黑体 CN Bold" panose="020B0800000000000000" charset="-122"/>
                <a:ea typeface="思源黑体 CN Bold" panose="020B0800000000000000" charset="-122"/>
                <a:cs typeface="庞门正道标题体" panose="02010600030101010101" charset="-122"/>
              </a:rPr>
              <a:t>Struktur Kontrol Keputusan / Percabangan</a:t>
            </a:r>
          </a:p>
        </p:txBody>
      </p:sp>
      <p:cxnSp>
        <p:nvCxnSpPr>
          <p:cNvPr id="36" name="直接连接符 35"/>
          <p:cNvCxnSpPr/>
          <p:nvPr/>
        </p:nvCxnSpPr>
        <p:spPr>
          <a:xfrm flipH="1">
            <a:off x="1010920" y="3705225"/>
            <a:ext cx="648017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2020" y="1990725"/>
            <a:ext cx="9234854" cy="645160"/>
          </a:xfrm>
          <a:prstGeom prst="rect">
            <a:avLst/>
          </a:prstGeom>
          <a:noFill/>
          <a:ln w="12700">
            <a:noFill/>
          </a:ln>
          <a:effectLst/>
        </p:spPr>
        <p:txBody>
          <a:bodyPr wrap="square">
            <a:spAutoFit/>
          </a:bodyPr>
          <a:lstStyle/>
          <a:p>
            <a:pPr algn="l">
              <a:lnSpc>
                <a:spcPct val="100000"/>
              </a:lnSpc>
            </a:pPr>
            <a:r>
              <a:rPr lang="en-US" alt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&lt;</a:t>
            </a:r>
            <a:r>
              <a:rPr lang="en-ID" altLang="en-US"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Algoritma PEMrograman 1b</a:t>
            </a:r>
            <a:r>
              <a:rPr lang="en-US" alt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&gt;</a:t>
            </a:r>
            <a:endParaRPr lang="zh-CN" sz="36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387794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Kondisi bersarang adalah suatu kondisi di dalam kondisi tertentu, Jika terdapat 2 cabang kondisi maka di dalam salah satu cabang kondisi tersebut dapat pula di isi suatu kondisi tertentu. Misalnya :</a:t>
            </a:r>
          </a:p>
          <a:p>
            <a:pPr indent="0" algn="just">
              <a:lnSpc>
                <a:spcPct val="150000"/>
              </a:lnSpc>
              <a:buFont typeface="Arial" panose="020B0604020202020204" pitchFamily="34" charset="0"/>
              <a:buNone/>
            </a:pPr>
            <a:endParaRPr lang="en-ID" sz="12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if x == y:</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print(x, y "mempunyai nilai yang sama"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else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if x &gt; y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print(x, "lebih besar dari", y)</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if x &lt; y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print(x, "lebih kecil dari", y)</a:t>
            </a:r>
          </a:p>
          <a:p>
            <a:pPr indent="0" algn="just">
              <a:lnSpc>
                <a:spcPct val="150000"/>
              </a:lnSpc>
              <a:buFont typeface="Arial" panose="020B0604020202020204" pitchFamily="34" charset="0"/>
              <a:buNone/>
            </a:pPr>
            <a:endParaRPr lang="en-ID" sz="12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Kondisi pertama mempunyai 2 pilihan kondisi, kondisi pertama mempunyai perintah baris yang sederhana, sedangkan kondisi kedua mempunyai 2 pilihan kondisi lagi didalamnya. Walaupun pengidentasian dalam Python sangat mudah untuk di baca, akan tetapi akan lebih sulit untuk membacanya secara cepat. Pada umumnya, lebih baik menghindari kondisi bersarang seperti ini.</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 Elif Else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415480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000" dirty="0">
                <a:latin typeface="思源黑体 CN Regular" panose="020B0500000000000000" charset="-122"/>
                <a:ea typeface="思源黑体 CN Regular" panose="020B0500000000000000" charset="-122"/>
                <a:cs typeface="+mn-ea"/>
                <a:sym typeface="+mn-lt"/>
              </a:rPr>
              <a:t>perator logika menyediakan suatu cara untuk menyederhanakan kondisi bersarang. Misalnya kita dapat menjalankan perintah berikut dengan menggunakan satu kondisi :</a:t>
            </a:r>
          </a:p>
          <a:p>
            <a:pPr indent="0" algn="just">
              <a:lnSpc>
                <a:spcPct val="150000"/>
              </a:lnSpc>
              <a:buFont typeface="Arial" panose="020B0604020202020204" pitchFamily="34" charset="0"/>
              <a:buNone/>
            </a:pPr>
            <a:endParaRPr lang="en-ID" sz="10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if 0 &lt; x :</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	if x &lt; 10 :</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		print(x, "bil.positif terdiri dari satu digit")</a:t>
            </a:r>
          </a:p>
          <a:p>
            <a:pPr indent="0" algn="just">
              <a:lnSpc>
                <a:spcPct val="150000"/>
              </a:lnSpc>
              <a:buFont typeface="Arial" panose="020B0604020202020204" pitchFamily="34" charset="0"/>
              <a:buNone/>
            </a:pPr>
            <a:endParaRPr lang="en-ID" sz="10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latin typeface="思源黑体 CN Regular" panose="020B0500000000000000" charset="-122"/>
                <a:ea typeface="思源黑体 CN Regular" panose="020B0500000000000000" charset="-122"/>
                <a:cs typeface="+mn-ea"/>
                <a:sym typeface="+mn-lt"/>
              </a:rPr>
              <a:t>perintah print akan dijalankan jika kedua kondisi di atas terpenuhi, jadi kita dapat menulisnya dengan cara menggunakan operator logika and :</a:t>
            </a:r>
          </a:p>
          <a:p>
            <a:pPr indent="0" algn="just">
              <a:lnSpc>
                <a:spcPct val="150000"/>
              </a:lnSpc>
              <a:buFont typeface="Arial" panose="020B0604020202020204" pitchFamily="34" charset="0"/>
              <a:buNone/>
            </a:pPr>
            <a:endParaRPr lang="en-ID" sz="10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if 0 &lt; x and x &lt; 10 :</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	print(x, "bil. positif terdiri dari satu digit")</a:t>
            </a:r>
          </a:p>
          <a:p>
            <a:pPr indent="0" algn="just">
              <a:lnSpc>
                <a:spcPct val="150000"/>
              </a:lnSpc>
              <a:buFont typeface="Arial" panose="020B0604020202020204" pitchFamily="34" charset="0"/>
              <a:buNone/>
            </a:pPr>
            <a:endParaRPr lang="en-ID" sz="10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latin typeface="思源黑体 CN Regular" panose="020B0500000000000000" charset="-122"/>
                <a:ea typeface="思源黑体 CN Regular" panose="020B0500000000000000" charset="-122"/>
                <a:cs typeface="+mn-ea"/>
                <a:sym typeface="+mn-lt"/>
              </a:rPr>
              <a:t>Python juga menyediakan struktur kalimat matematika pada umumnya, seperti :</a:t>
            </a:r>
          </a:p>
          <a:p>
            <a:pPr indent="0" algn="just">
              <a:lnSpc>
                <a:spcPct val="150000"/>
              </a:lnSpc>
              <a:buFont typeface="Arial" panose="020B0604020202020204" pitchFamily="34" charset="0"/>
              <a:buNone/>
            </a:pPr>
            <a:endParaRPr lang="en-ID" sz="10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if 0 &lt; x &lt; 10 :</a:t>
            </a:r>
          </a:p>
          <a:p>
            <a:pPr indent="0" algn="just">
              <a:lnSpc>
                <a:spcPct val="150000"/>
              </a:lnSpc>
              <a:buFont typeface="Arial" panose="020B0604020202020204" pitchFamily="34" charset="0"/>
              <a:buNone/>
            </a:pPr>
            <a:r>
              <a:rPr lang="en-ID" sz="1000" dirty="0">
                <a:solidFill>
                  <a:schemeClr val="bg1"/>
                </a:solidFill>
                <a:latin typeface="思源黑体 CN Regular" panose="020B0500000000000000" charset="-122"/>
                <a:ea typeface="思源黑体 CN Regular" panose="020B0500000000000000" charset="-122"/>
                <a:cs typeface="+mn-ea"/>
                <a:sym typeface="+mn-lt"/>
              </a:rPr>
              <a:t>	print(x, "bil. positif terdiri dari satu digit")</a:t>
            </a:r>
          </a:p>
          <a:p>
            <a:pPr indent="0" algn="just">
              <a:lnSpc>
                <a:spcPct val="150000"/>
              </a:lnSpc>
              <a:buFont typeface="Arial" panose="020B0604020202020204" pitchFamily="34" charset="0"/>
              <a:buNone/>
            </a:pPr>
            <a:endParaRPr lang="en-ID" sz="10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000" dirty="0">
                <a:latin typeface="思源黑体 CN Regular" panose="020B0500000000000000" charset="-122"/>
                <a:ea typeface="思源黑体 CN Regular" panose="020B0500000000000000" charset="-122"/>
                <a:cs typeface="+mn-ea"/>
                <a:sym typeface="+mn-lt"/>
              </a:rPr>
              <a:t>contoh diatas sama artinya dengan contoh - contoh sebelumnya yang menggunakan kondisi berantai dan operator logika.</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 Bersarang</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415480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2000" dirty="0">
                <a:latin typeface="思源黑体 CN Regular" panose="020B0500000000000000" charset="-122"/>
                <a:ea typeface="思源黑体 CN Regular" panose="020B0500000000000000" charset="-122"/>
                <a:cs typeface="+mn-ea"/>
                <a:sym typeface="+mn-lt"/>
              </a:rPr>
              <a:t>Untuk menguji kondisi, dapat menggunakan operator ==, &lt;, &lt;=, &gt;, &gt;=, dan !=.</a:t>
            </a:r>
          </a:p>
          <a:p>
            <a:pPr indent="0" algn="just">
              <a:lnSpc>
                <a:spcPct val="150000"/>
              </a:lnSpc>
              <a:buFont typeface="Arial" panose="020B0604020202020204" pitchFamily="34" charset="0"/>
              <a:buNone/>
            </a:pPr>
            <a:r>
              <a:rPr lang="en-ID" sz="2000" dirty="0">
                <a:latin typeface="思源黑体 CN Regular" panose="020B0500000000000000" charset="-122"/>
                <a:ea typeface="思源黑体 CN Regular" panose="020B0500000000000000" charset="-122"/>
                <a:cs typeface="+mn-ea"/>
                <a:sym typeface="+mn-lt"/>
              </a:rPr>
              <a:t>Perhatikan cara penulisan blok-blok program, dalam Python blok-blok perintah ditandai dengan penulisan kode program yang menjorok ke dalam. Setiap perintah yang mempunyai batas kiri yang sama dianggap sebagai satu blok. Sebisa mungkin harus konsisten menggunakan karakter spasi atau karakter tabulasi untuk membuat indentasi. Kesalahan yang sering terjadi dengan indentasi ini adalah terlihat dalam penampilan editor sudah lurus pada batas kiri tapi ada perbedaan dalam jumlah karakter tabulasi atau spasi.</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 Bersarang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Daftar Pustaka</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912110"/>
            <a:ext cx="10937875" cy="1815882"/>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http://dini3asa.staff.gunadarma.ac.id/Downloads/files/19686/PERCABANGAN+PADA+PYTHON.pdf</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742950" lvl="1"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https://drive.google.com/drive/folders/1XxWPQJzdiuaq_nX18uglGAPx5nLUlchJ?usp=sharing </a:t>
            </a:r>
          </a:p>
          <a:p>
            <a:pPr marL="1200150" lvl="2" indent="-285750">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Guido van Rossum</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2003.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Python Tutorial</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PythonLabs</a:t>
            </a:r>
          </a:p>
          <a:p>
            <a:pPr marL="1200150" lvl="2" indent="-285750">
              <a:buFont typeface="Arial" panose="020B0604020202020204" pitchFamily="34" charset="0"/>
              <a:buChar char="•"/>
            </a:pP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Bob Dowling</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An introduction to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for absolute beginners</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University Computing Service</a:t>
            </a:r>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marL="1200150" lvl="2"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Mark Lutz. 2009. Powerfull Object Oriented Programming : Learning Python 4th Edition. O’Reily. </a:t>
            </a:r>
          </a:p>
          <a:p>
            <a:pPr marL="1200150" lvl="2"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Referensi tambahan :</a:t>
            </a:r>
          </a:p>
          <a:p>
            <a:pPr marL="1200150" lvl="2" indent="-285750">
              <a:buFont typeface="Arial" panose="020B0604020202020204" pitchFamily="34" charset="0"/>
              <a:buChar char="•"/>
            </a:pP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Dave Kuhlman. 2013.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 Python Book: Beginning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Advanced Python, and Python</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r>
              <a:rPr lang="en-US"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Exercises</a:t>
            </a:r>
            <a:r>
              <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a:t>
            </a:r>
          </a:p>
          <a:p>
            <a:endParaRPr lang="id-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912110"/>
            <a:ext cx="10937875" cy="1599565"/>
          </a:xfrm>
          <a:prstGeom prst="rect">
            <a:avLst/>
          </a:prstGeom>
        </p:spPr>
        <p:txBody>
          <a:bodyPr wrap="square">
            <a:spAutoFit/>
          </a:bodyPr>
          <a:lstStyle/>
          <a:p>
            <a:pPr indent="0" algn="l">
              <a:buFont typeface="Arial" panose="020B0604020202020204" pitchFamily="34" charset="0"/>
              <a:buNone/>
            </a:pPr>
            <a:r>
              <a:rPr lang="en-ID" altLang="en-US" sz="1400" b="1" dirty="0">
                <a:solidFill>
                  <a:schemeClr val="bg1"/>
                </a:solidFill>
                <a:latin typeface="思源黑体 CN Bold" panose="020B0800000000000000" charset="-122"/>
                <a:ea typeface="思源黑体 CN Bold" panose="020B0800000000000000" charset="-122"/>
                <a:sym typeface="Arial" panose="020B0604020202020204" pitchFamily="34" charset="0"/>
              </a:rPr>
              <a:t>KERJAKAN TUGAS, LALU UPLOAD KEMBALI JAWABAN PROGRAM DAN OUTPUTNYA DI PRINTSCREEN, SIMPAN DENGAN NAMA FILE T</a:t>
            </a:r>
            <a:r>
              <a:rPr lang="id-ID" altLang="en-US" sz="1400" b="1" dirty="0">
                <a:solidFill>
                  <a:schemeClr val="bg1"/>
                </a:solidFill>
                <a:latin typeface="思源黑体 CN Bold" panose="020B0800000000000000" charset="-122"/>
                <a:ea typeface="思源黑体 CN Bold" panose="020B0800000000000000" charset="-122"/>
                <a:sym typeface="Arial" panose="020B0604020202020204" pitchFamily="34" charset="0"/>
              </a:rPr>
              <a:t>UGAS</a:t>
            </a:r>
            <a:r>
              <a:rPr lang="en-ID" altLang="en-US" sz="1400" b="1" dirty="0">
                <a:solidFill>
                  <a:schemeClr val="bg1"/>
                </a:solidFill>
                <a:latin typeface="思源黑体 CN Bold" panose="020B0800000000000000" charset="-122"/>
                <a:ea typeface="思源黑体 CN Bold" panose="020B0800000000000000" charset="-122"/>
                <a:sym typeface="Arial" panose="020B0604020202020204" pitchFamily="34" charset="0"/>
              </a:rPr>
              <a:t>-AP1B-M</a:t>
            </a:r>
            <a:r>
              <a:rPr lang="id-ID" altLang="en-US" sz="1400" b="1" dirty="0">
                <a:solidFill>
                  <a:schemeClr val="bg1"/>
                </a:solidFill>
                <a:latin typeface="思源黑体 CN Bold" panose="020B0800000000000000" charset="-122"/>
                <a:ea typeface="思源黑体 CN Bold" panose="020B0800000000000000" charset="-122"/>
                <a:sym typeface="Arial" panose="020B0604020202020204" pitchFamily="34" charset="0"/>
              </a:rPr>
              <a:t>3</a:t>
            </a:r>
            <a:r>
              <a:rPr lang="en-ID" altLang="en-US" sz="1400" b="1" dirty="0">
                <a:solidFill>
                  <a:schemeClr val="bg1"/>
                </a:solidFill>
                <a:latin typeface="思源黑体 CN Bold" panose="020B0800000000000000" charset="-122"/>
                <a:ea typeface="思源黑体 CN Bold" panose="020B0800000000000000" charset="-122"/>
                <a:sym typeface="Arial" panose="020B0604020202020204" pitchFamily="34" charset="0"/>
              </a:rPr>
              <a:t>_NAMA_NPM.DOC</a:t>
            </a:r>
          </a:p>
          <a:p>
            <a:pPr indent="0" algn="l">
              <a:buFont typeface="Arial" panose="020B0604020202020204" pitchFamily="34" charset="0"/>
              <a:buNone/>
            </a:pPr>
            <a:endPar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endParaRPr>
          </a:p>
          <a:p>
            <a:pPr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1. Buatlah program menggunakan Python untuk mencetak bilangan ganjil atau genap dengan ketentuan sebagai berikut :</a:t>
            </a:r>
          </a:p>
          <a:p>
            <a:pPr lvl="1"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 Masukkan bilangan melalui keyboard </a:t>
            </a:r>
          </a:p>
          <a:p>
            <a:pPr lvl="1"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 Jika bilangan yang dimasukkan adalah 0 maka literal yang tercetak adalah “ 0 bukan bilangan ganjil atau genap” </a:t>
            </a:r>
          </a:p>
          <a:p>
            <a:pPr lvl="1"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c. Jika bilangan yang dimasukkan ganjil atau genap maka cetak bilangannya dan keterangan ganjil atau genap.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Tugas</a:t>
            </a: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sp>
        <p:nvSpPr>
          <p:cNvPr id="9" name="矩形 38"/>
          <p:cNvSpPr/>
          <p:nvPr/>
        </p:nvSpPr>
        <p:spPr>
          <a:xfrm>
            <a:off x="661670" y="2912110"/>
            <a:ext cx="10937875" cy="2030095"/>
          </a:xfrm>
          <a:prstGeom prst="rect">
            <a:avLst/>
          </a:prstGeom>
        </p:spPr>
        <p:txBody>
          <a:bodyPr wrap="square">
            <a:spAutoFit/>
          </a:bodyPr>
          <a:lstStyle/>
          <a:p>
            <a:pPr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2. Buatlah program menggunakan bahasa Python dengan ketentuan sebagai berikut: </a:t>
            </a:r>
          </a:p>
          <a:p>
            <a:pPr lvl="1"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a. Masukkan nanma, npm, kelas, mata kuliah, nilai uts dan nilai ujian utama  melalui keyboard</a:t>
            </a:r>
          </a:p>
          <a:p>
            <a:pPr lvl="1"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b. Terdapat proses perhitungan dengan rumus : Nilai total = 50 % uts + 50 % ujian utama </a:t>
            </a:r>
          </a:p>
          <a:p>
            <a:pPr lvl="1"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c. Pada nilai total hasil proses perhitungan akan menghasilkan grade sebagai berikut : </a:t>
            </a:r>
          </a:p>
          <a:p>
            <a:pPr lvl="2"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1.86 – 100 : A</a:t>
            </a:r>
          </a:p>
          <a:p>
            <a:pPr lvl="2"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2.71 – 85 : B</a:t>
            </a:r>
          </a:p>
          <a:p>
            <a:pPr lvl="2"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3.61 – 70 : C</a:t>
            </a:r>
          </a:p>
          <a:p>
            <a:pPr lvl="2"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4.&lt;= 60 : D </a:t>
            </a:r>
          </a:p>
          <a:p>
            <a:pPr lvl="1" indent="0" algn="l">
              <a:buFont typeface="Arial" panose="020B0604020202020204" pitchFamily="34" charset="0"/>
              <a:buNone/>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d. Cetak nama, npm, kelas, mata kuliah, total dan grade pada layar output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3"/>
          <a:stretch>
            <a:fillRect/>
          </a:stretch>
        </p:blipFill>
        <p:spPr>
          <a:xfrm>
            <a:off x="3175" y="0"/>
            <a:ext cx="12188825" cy="6858000"/>
          </a:xfrm>
          <a:prstGeom prst="rect">
            <a:avLst/>
          </a:prstGeom>
        </p:spPr>
      </p:pic>
      <p:sp>
        <p:nvSpPr>
          <p:cNvPr id="34" name="矩形 33"/>
          <p:cNvSpPr/>
          <p:nvPr/>
        </p:nvSpPr>
        <p:spPr>
          <a:xfrm>
            <a:off x="9441400" y="5874385"/>
            <a:ext cx="2669540" cy="830997"/>
          </a:xfrm>
          <a:prstGeom prst="rect">
            <a:avLst/>
          </a:prstGeom>
          <a:noFill/>
          <a:ln w="12700">
            <a:noFill/>
          </a:ln>
          <a:effectLst/>
        </p:spPr>
        <p:txBody>
          <a:bodyPr wrap="square">
            <a:spAutoFit/>
          </a:bodyPr>
          <a:lstStyle/>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Tim </a:t>
            </a:r>
            <a:r>
              <a:rPr lang="en-US" sz="1200" kern="2500" dirty="0" err="1">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Penyusun</a:t>
            </a: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1.</a:t>
            </a:r>
            <a:r>
              <a:rPr lang="id-ID"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 Dini Triasanti</a:t>
            </a:r>
          </a:p>
          <a:p>
            <a:pPr algn="just">
              <a:lnSpc>
                <a:spcPct val="100000"/>
              </a:lnSpc>
            </a:pPr>
            <a:r>
              <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rPr>
              <a:t>2.</a:t>
            </a:r>
          </a:p>
          <a:p>
            <a:pPr algn="just">
              <a:lnSpc>
                <a:spcPct val="100000"/>
              </a:lnSpc>
            </a:pPr>
            <a:r>
              <a:rPr lang="en-US"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3</a:t>
            </a:r>
            <a:r>
              <a:rPr lang="id-ID" sz="1200" kern="2500" dirty="0">
                <a:solidFill>
                  <a:schemeClr val="bg1"/>
                </a:solidFill>
                <a:latin typeface="Arial Black" panose="020B0A04020102020204" pitchFamily="34" charset="0"/>
                <a:ea typeface="Verdana" panose="020B0604030504040204" pitchFamily="34" charset="0"/>
                <a:cs typeface="庞门正道标题体" panose="02010600030101010101" charset="-122"/>
              </a:rPr>
              <a:t>.</a:t>
            </a:r>
            <a:endParaRPr lang="en-US" sz="1200" kern="2500" dirty="0">
              <a:ln>
                <a:noFill/>
              </a:ln>
              <a:solidFill>
                <a:schemeClr val="bg1"/>
              </a:solidFill>
              <a:effectLst/>
              <a:uFillTx/>
              <a:latin typeface="Arial Black" panose="020B0A04020102020204" pitchFamily="34" charset="0"/>
              <a:ea typeface="Verdana" panose="020B0604030504040204" pitchFamily="34" charset="0"/>
              <a:cs typeface="庞门正道标题体" panose="02010600030101010101" charset="-122"/>
            </a:endParaRPr>
          </a:p>
        </p:txBody>
      </p:sp>
      <p:sp>
        <p:nvSpPr>
          <p:cNvPr id="7" name="矩形 6"/>
          <p:cNvSpPr/>
          <p:nvPr/>
        </p:nvSpPr>
        <p:spPr>
          <a:xfrm>
            <a:off x="922020" y="1990725"/>
            <a:ext cx="5366238" cy="2400657"/>
          </a:xfrm>
          <a:prstGeom prst="rect">
            <a:avLst/>
          </a:prstGeom>
          <a:noFill/>
          <a:ln w="12700">
            <a:noFill/>
          </a:ln>
          <a:effectLst/>
        </p:spPr>
        <p:txBody>
          <a:bodyPr wrap="square">
            <a:spAutoFit/>
          </a:bodyPr>
          <a:lstStyle/>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Terima</a:t>
            </a:r>
            <a:endParaRPr lang="en-US" altLang="zh-CN" sz="7500" b="1" kern="2500" cap="all" dirty="0">
              <a:solidFill>
                <a:schemeClr val="bg1"/>
              </a:solidFill>
              <a:effectLst>
                <a:outerShdw blurRad="25400" dist="25400" dir="2700000" algn="tl" rotWithShape="0">
                  <a:prstClr val="black">
                    <a:alpha val="20000"/>
                  </a:prstClr>
                </a:outerShdw>
              </a:effectLst>
              <a:latin typeface="思源宋体 CN Heavy" panose="02020900000000000000" charset="-122"/>
              <a:ea typeface="思源宋体 CN Heavy" panose="02020900000000000000" charset="-122"/>
              <a:cs typeface="庞门正道标题体" panose="02010600030101010101" charset="-122"/>
            </a:endParaRPr>
          </a:p>
          <a:p>
            <a:pPr algn="l">
              <a:lnSpc>
                <a:spcPct val="100000"/>
              </a:lnSpc>
            </a:pPr>
            <a:r>
              <a:rPr lang="en-US" altLang="zh-CN" sz="7500" b="1" kern="2500" cap="all" dirty="0" err="1">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rPr>
              <a:t>kasih</a:t>
            </a:r>
            <a:endParaRPr lang="zh-CN" sz="7500" b="1"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endParaRPr>
          </a:p>
        </p:txBody>
      </p:sp>
      <p:grpSp>
        <p:nvGrpSpPr>
          <p:cNvPr id="9" name="Group 8"/>
          <p:cNvGrpSpPr/>
          <p:nvPr/>
        </p:nvGrpSpPr>
        <p:grpSpPr>
          <a:xfrm>
            <a:off x="81060" y="5874385"/>
            <a:ext cx="6967074" cy="958594"/>
            <a:chOff x="81060" y="5874385"/>
            <a:chExt cx="6967074" cy="958594"/>
          </a:xfrm>
        </p:grpSpPr>
        <p:sp>
          <p:nvSpPr>
            <p:cNvPr id="33" name="矩形 32"/>
            <p:cNvSpPr/>
            <p:nvPr/>
          </p:nvSpPr>
          <p:spPr>
            <a:xfrm>
              <a:off x="1049240" y="6115546"/>
              <a:ext cx="5998894" cy="584775"/>
            </a:xfrm>
            <a:prstGeom prst="rect">
              <a:avLst/>
            </a:prstGeom>
            <a:noFill/>
            <a:effectLst/>
            <a:extLst>
              <a:ext uri="{909E8E84-426E-40DD-AFC4-6F175D3DCCD1}">
                <a14:hiddenFill xmlns:a14="http://schemas.microsoft.com/office/drawing/2010/main">
                  <a:solidFill>
                    <a:srgbClr val="0AF2F7"/>
                  </a:solidFill>
                </a14:hiddenFill>
              </a:ext>
            </a:extLst>
          </p:spPr>
          <p:txBody>
            <a:bodyPr wrap="square">
              <a:spAutoFit/>
            </a:bodyPr>
            <a:lstStyle/>
            <a:p>
              <a:pPr algn="l">
                <a:lnSpc>
                  <a:spcPct val="100000"/>
                </a:lnSpc>
              </a:pPr>
              <a:r>
                <a:rPr lang="en-US" altLang="zh-CN" sz="1600" b="1" kern="2500" cap="all" dirty="0">
                  <a:latin typeface="Trebuchet MS" panose="020B0603020202020204" pitchFamily="34" charset="0"/>
                  <a:ea typeface="思源黑体 CN Bold" panose="020B0800000000000000" charset="-122"/>
                  <a:cs typeface="思源黑体 CN Bold" panose="020B0800000000000000" charset="-122"/>
                </a:rPr>
                <a:t>PROGRAM STUDI INFORMATIKA</a:t>
              </a:r>
            </a:p>
            <a:p>
              <a:pPr algn="l">
                <a:lnSpc>
                  <a:spcPct val="100000"/>
                </a:lnSpc>
              </a:pPr>
              <a:r>
                <a:rPr lang="en-US" altLang="zh-CN" sz="1600" b="1" kern="2500" cap="all" dirty="0">
                  <a:effectLst/>
                  <a:uFillTx/>
                  <a:latin typeface="Trebuchet MS" panose="020B0603020202020204" pitchFamily="34" charset="0"/>
                  <a:ea typeface="思源黑体 CN Bold" panose="020B0800000000000000" charset="-122"/>
                  <a:cs typeface="思源黑体 CN Bold" panose="020B0800000000000000" charset="-122"/>
                </a:rPr>
                <a:t>UNIVERSITAS GUNADARMA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0" y="5874385"/>
              <a:ext cx="968180" cy="95859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14340000" scaled="0"/>
        </a:gradFill>
        <a:effectLst/>
      </p:bgPr>
    </p:bg>
    <p:spTree>
      <p:nvGrpSpPr>
        <p:cNvPr id="1" name=""/>
        <p:cNvGrpSpPr/>
        <p:nvPr/>
      </p:nvGrpSpPr>
      <p:grpSpPr>
        <a:xfrm>
          <a:off x="0" y="0"/>
          <a:ext cx="0" cy="0"/>
          <a:chOff x="0" y="0"/>
          <a:chExt cx="0" cy="0"/>
        </a:xfrm>
      </p:grpSpPr>
      <p:sp>
        <p:nvSpPr>
          <p:cNvPr id="4" name="圆角矩形 3"/>
          <p:cNvSpPr/>
          <p:nvPr/>
        </p:nvSpPr>
        <p:spPr>
          <a:xfrm>
            <a:off x="505460" y="2569210"/>
            <a:ext cx="11489690" cy="308356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2" name="圆角矩形 3"/>
          <p:cNvSpPr/>
          <p:nvPr/>
        </p:nvSpPr>
        <p:spPr>
          <a:xfrm>
            <a:off x="661670" y="968375"/>
            <a:ext cx="6975475" cy="782320"/>
          </a:xfrm>
          <a:prstGeom prst="roundRect">
            <a:avLst>
              <a:gd name="adj" fmla="val 7616"/>
            </a:avLst>
          </a:prstGeom>
          <a:noFill/>
          <a:ln>
            <a:solidFill>
              <a:schemeClr val="bg1"/>
            </a:solidFill>
            <a:prstDash val="sysDot"/>
          </a:ln>
          <a:extLst>
            <a:ext uri="{909E8E84-426E-40DD-AFC4-6F175D3DCCD1}">
              <a14:hiddenFill xmlns:a14="http://schemas.microsoft.com/office/drawing/2010/main">
                <a:gradFill flip="none" rotWithShape="1">
                  <a:gsLst>
                    <a:gs pos="0">
                      <a:srgbClr val="FF6737"/>
                    </a:gs>
                    <a:gs pos="48000">
                      <a:srgbClr val="FF784E"/>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ID" altLang="zh-CN" sz="3200" kern="2500" dirty="0">
                <a:solidFill>
                  <a:schemeClr val="bg1"/>
                </a:solidFill>
                <a:latin typeface="思源黑体 ExtraLight" panose="020B0200000000000000" pitchFamily="34" charset="-122"/>
                <a:ea typeface="思源黑体 ExtraLight" panose="020B0200000000000000" pitchFamily="34" charset="-122"/>
              </a:rPr>
              <a:t>Cangkupan Materi Pertemuan 3</a:t>
            </a:r>
          </a:p>
          <a:p>
            <a:pPr algn="l"/>
            <a:endParaRPr lang="en-ID" altLang="zh-CN" sz="32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6" name="Text Box 5"/>
          <p:cNvSpPr txBox="1"/>
          <p:nvPr/>
        </p:nvSpPr>
        <p:spPr>
          <a:xfrm>
            <a:off x="6095365" y="797560"/>
            <a:ext cx="309880" cy="368300"/>
          </a:xfrm>
          <a:prstGeom prst="rect">
            <a:avLst/>
          </a:prstGeom>
          <a:noFill/>
        </p:spPr>
        <p:txBody>
          <a:bodyPr wrap="none" rtlCol="0">
            <a:spAutoFit/>
          </a:bodyPr>
          <a:lstStyle/>
          <a:p>
            <a:endParaRPr lang="en-US"/>
          </a:p>
        </p:txBody>
      </p:sp>
      <p:grpSp>
        <p:nvGrpSpPr>
          <p:cNvPr id="14" name="组合 36"/>
          <p:cNvGrpSpPr/>
          <p:nvPr/>
        </p:nvGrpSpPr>
        <p:grpSpPr>
          <a:xfrm>
            <a:off x="3609340" y="3320415"/>
            <a:ext cx="4798718" cy="935517"/>
            <a:chOff x="6953" y="1829"/>
            <a:chExt cx="4545" cy="68"/>
          </a:xfrm>
        </p:grpSpPr>
        <p:sp>
          <p:nvSpPr>
            <p:cNvPr id="16" name="矩形 38"/>
            <p:cNvSpPr/>
            <p:nvPr/>
          </p:nvSpPr>
          <p:spPr>
            <a:xfrm>
              <a:off x="8824" y="1829"/>
              <a:ext cx="2674" cy="42"/>
            </a:xfrm>
            <a:prstGeom prst="rect">
              <a:avLst/>
            </a:prstGeom>
          </p:spPr>
          <p:txBody>
            <a:bodyPr wrap="square">
              <a:spAutoFit/>
            </a:bodyPr>
            <a:lstStyle/>
            <a:p>
              <a:pPr algn="ctr"/>
              <a:r>
                <a:rPr lang="en-ID" altLang="en-US" sz="16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kontrol Keputusan </a:t>
              </a:r>
            </a:p>
          </p:txBody>
        </p:sp>
        <p:sp>
          <p:nvSpPr>
            <p:cNvPr id="17" name="矩形 39"/>
            <p:cNvSpPr/>
            <p:nvPr/>
          </p:nvSpPr>
          <p:spPr>
            <a:xfrm>
              <a:off x="6953" y="1829"/>
              <a:ext cx="1620" cy="68"/>
            </a:xfrm>
            <a:prstGeom prst="rect">
              <a:avLst/>
            </a:prstGeom>
          </p:spPr>
          <p:txBody>
            <a:bodyPr wrap="square">
              <a:spAutoFit/>
            </a:bodyPr>
            <a:lstStyle/>
            <a:p>
              <a:pPr algn="dist">
                <a:lnSpc>
                  <a:spcPct val="100000"/>
                </a:lnSpc>
                <a:buClrTx/>
                <a:buSzTx/>
                <a:buFontTx/>
              </a:pPr>
              <a:r>
                <a:rPr lang="en-US" altLang="zh-CN" sz="5500" kern="2500" dirty="0">
                  <a:solidFill>
                    <a:schemeClr val="bg1"/>
                  </a:solidFill>
                  <a:effectLst/>
                  <a:latin typeface="思源黑体 CN Bold" panose="020B0800000000000000" charset="-122"/>
                  <a:ea typeface="思源黑体 CN Bold" panose="020B0800000000000000" charset="-122"/>
                  <a:cs typeface="庞门正道标题体" panose="02010600030101010101" charset="-122"/>
                </a:rPr>
                <a:t>1</a:t>
              </a:r>
            </a:p>
          </p:txBody>
        </p:sp>
      </p:grpSp>
      <p:sp>
        <p:nvSpPr>
          <p:cNvPr id="3" name="矩形 38"/>
          <p:cNvSpPr/>
          <p:nvPr/>
        </p:nvSpPr>
        <p:spPr>
          <a:xfrm>
            <a:off x="5749251" y="3898265"/>
            <a:ext cx="2823272" cy="953135"/>
          </a:xfrm>
          <a:prstGeom prst="rect">
            <a:avLst/>
          </a:prstGeom>
        </p:spPr>
        <p:txBody>
          <a:bodyPr wrap="square">
            <a:spAutoFit/>
          </a:bodyPr>
          <a:lstStyle/>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If </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If-else</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  if-elif-else</a:t>
            </a:r>
          </a:p>
          <a:p>
            <a:pPr marL="285750" indent="-285750" algn="l">
              <a:buFont typeface="Arial" panose="020B0604020202020204" pitchFamily="34" charset="0"/>
              <a:buChar char="•"/>
            </a:pPr>
            <a:r>
              <a:rPr lang="en-ID" altLang="en-US" sz="1400" dirty="0">
                <a:solidFill>
                  <a:schemeClr val="bg1"/>
                </a:solidFill>
                <a:latin typeface="思源黑体 CN Bold" panose="020B0800000000000000" charset="-122"/>
                <a:ea typeface="思源黑体 CN Bold" panose="020B0800000000000000" charset="-122"/>
                <a:sym typeface="Arial" panose="020B0604020202020204" pitchFamily="34" charset="0"/>
              </a:rPr>
              <a:t>if bersarang / majemuk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6E1"/>
            </a:gs>
            <a:gs pos="79000">
              <a:srgbClr val="101BE1"/>
            </a:gs>
          </a:gsLst>
          <a:lin ang="6480000" scaled="0"/>
        </a:gradFill>
        <a:effectLst/>
      </p:bgPr>
    </p:bg>
    <p:spTree>
      <p:nvGrpSpPr>
        <p:cNvPr id="1" name=""/>
        <p:cNvGrpSpPr/>
        <p:nvPr/>
      </p:nvGrpSpPr>
      <p:grpSpPr>
        <a:xfrm>
          <a:off x="0" y="0"/>
          <a:ext cx="0" cy="0"/>
          <a:chOff x="0" y="0"/>
          <a:chExt cx="0" cy="0"/>
        </a:xfrm>
      </p:grpSpPr>
      <p:sp>
        <p:nvSpPr>
          <p:cNvPr id="2" name="椭圆 1"/>
          <p:cNvSpPr/>
          <p:nvPr/>
        </p:nvSpPr>
        <p:spPr>
          <a:xfrm>
            <a:off x="3000375" y="123825"/>
            <a:ext cx="6610350" cy="6610350"/>
          </a:xfrm>
          <a:prstGeom prst="ellipse">
            <a:avLst/>
          </a:prstGeom>
          <a:gradFill flip="none" rotWithShape="1">
            <a:gsLst>
              <a:gs pos="33000">
                <a:srgbClr val="5E96E1"/>
              </a:gs>
              <a:gs pos="92000">
                <a:srgbClr val="101BE1"/>
              </a:gs>
            </a:gsLst>
            <a:lin ang="1776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kern="2500" dirty="0">
              <a:solidFill>
                <a:schemeClr val="bg1"/>
              </a:solidFill>
              <a:latin typeface="思源黑体 ExtraLight" panose="020B0200000000000000" pitchFamily="34" charset="-122"/>
              <a:ea typeface="思源黑体 ExtraLight" panose="020B0200000000000000" pitchFamily="34" charset="-122"/>
            </a:endParaRPr>
          </a:p>
        </p:txBody>
      </p:sp>
      <p:sp>
        <p:nvSpPr>
          <p:cNvPr id="4" name="矩形 3"/>
          <p:cNvSpPr/>
          <p:nvPr/>
        </p:nvSpPr>
        <p:spPr>
          <a:xfrm>
            <a:off x="3375660" y="3554730"/>
            <a:ext cx="5517515" cy="553085"/>
          </a:xfrm>
          <a:prstGeom prst="rect">
            <a:avLst/>
          </a:prstGeom>
        </p:spPr>
        <p:txBody>
          <a:bodyPr wrap="square">
            <a:spAutoFit/>
          </a:bodyPr>
          <a:lstStyle/>
          <a:p>
            <a:pPr algn="ctr"/>
            <a:r>
              <a:rPr lang="en-ID" altLang="en-US" sz="30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kontrol Keputusan </a:t>
            </a:r>
            <a:endParaRPr lang="en-ID" sz="3000" kern="2500" dirty="0">
              <a:solidFill>
                <a:schemeClr val="bg1"/>
              </a:solidFill>
              <a:latin typeface="思源黑体 CN Bold" panose="020B0800000000000000" charset="-122"/>
              <a:ea typeface="思源黑体 CN Bold" panose="020B0800000000000000" charset="-122"/>
              <a:cs typeface="庞门正道标题体" panose="02010600030101010101" charset="-122"/>
            </a:endParaRPr>
          </a:p>
        </p:txBody>
      </p:sp>
      <p:sp>
        <p:nvSpPr>
          <p:cNvPr id="5" name="矩形 4"/>
          <p:cNvSpPr/>
          <p:nvPr/>
        </p:nvSpPr>
        <p:spPr>
          <a:xfrm>
            <a:off x="3992245" y="4125595"/>
            <a:ext cx="4284345" cy="245110"/>
          </a:xfrm>
          <a:prstGeom prst="rect">
            <a:avLst/>
          </a:prstGeom>
        </p:spPr>
        <p:txBody>
          <a:bodyPr wrap="square">
            <a:spAutoFit/>
          </a:bodyPr>
          <a:lstStyle/>
          <a:p>
            <a:pPr algn="ctr">
              <a:lnSpc>
                <a:spcPct val="100000"/>
              </a:lnSpc>
            </a:pPr>
            <a:r>
              <a:rPr lang="en-ID" altLang="en-US" sz="1000" kern="2500" cap="all" dirty="0">
                <a:ln>
                  <a:noFill/>
                </a:ln>
                <a:solidFill>
                  <a:schemeClr val="bg1"/>
                </a:solidFill>
                <a:effectLst>
                  <a:outerShdw blurRad="25400" dist="25400" dir="2700000" algn="tl" rotWithShape="0">
                    <a:prstClr val="black">
                      <a:alpha val="20000"/>
                    </a:prstClr>
                  </a:outerShdw>
                </a:effectLst>
                <a:uFillTx/>
                <a:latin typeface="思源宋体 CN Heavy" panose="02020900000000000000" charset="-122"/>
                <a:ea typeface="思源宋体 CN Heavy" panose="02020900000000000000" charset="-122"/>
                <a:cs typeface="庞门正道标题体" panose="02010600030101010101" charset="-122"/>
                <a:sym typeface="+mn-ea"/>
              </a:rPr>
              <a:t>Algoritma PEMrograman 1B</a:t>
            </a:r>
            <a:endParaRPr lang="zh-CN" sz="1000" kern="2500" dirty="0">
              <a:solidFill>
                <a:schemeClr val="bg1"/>
              </a:solidFill>
              <a:latin typeface="思源黑体 CN Regular" panose="020B0500000000000000" charset="-122"/>
              <a:ea typeface="思源黑体 CN Regular" panose="020B0500000000000000" charset="-122"/>
              <a:cs typeface="庞门正道标题体" panose="02010600030101010101" charset="-122"/>
            </a:endParaRPr>
          </a:p>
        </p:txBody>
      </p:sp>
      <p:sp>
        <p:nvSpPr>
          <p:cNvPr id="9" name="矩形 8"/>
          <p:cNvSpPr/>
          <p:nvPr/>
        </p:nvSpPr>
        <p:spPr>
          <a:xfrm>
            <a:off x="4859655" y="1895475"/>
            <a:ext cx="2549525" cy="1691640"/>
          </a:xfrm>
          <a:prstGeom prst="rect">
            <a:avLst/>
          </a:prstGeom>
          <a:noFill/>
          <a:effectLst/>
        </p:spPr>
        <p:txBody>
          <a:bodyPr wrap="square">
            <a:spAutoFit/>
          </a:bodyPr>
          <a:lstStyle/>
          <a:p>
            <a:pPr algn="ctr">
              <a:lnSpc>
                <a:spcPct val="80000"/>
              </a:lnSpc>
            </a:pPr>
            <a:r>
              <a:rPr lang="en-US" altLang="zh-CN" sz="13000" kern="2500" dirty="0">
                <a:ln>
                  <a:noFill/>
                </a:ln>
                <a:solidFill>
                  <a:schemeClr val="bg1"/>
                </a:solidFill>
                <a:effectLst/>
                <a:latin typeface="思源宋体 CN Heavy" panose="02020900000000000000" charset="-122"/>
                <a:ea typeface="思源宋体 CN Heavy" panose="02020900000000000000" charset="-122"/>
                <a:cs typeface="庞门正道标题体" panose="02010600030101010101" charset="-122"/>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35735" y="1069340"/>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332359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Pada umumnya dalam membuat program, selalu ada seleksi dimana diperlukan pengecekan suatu kondisi untuk mengarahkan program agar berjalan sesuai keinginan. Pada Python untuk melakukan suatu pengecekan kondisi, terdapat tiga macam statemen. Antara lain :</a:t>
            </a:r>
          </a:p>
          <a:p>
            <a:pPr marL="685800" lvl="1" indent="-228600" algn="just">
              <a:lnSpc>
                <a:spcPct val="150000"/>
              </a:lnSpc>
              <a:buFont typeface="Arial" panose="020B0604020202020204" pitchFamily="34" charset="0"/>
              <a:buAutoNum type="arabicPeriod"/>
            </a:pPr>
            <a:r>
              <a:rPr lang="en-ID" dirty="0">
                <a:latin typeface="思源黑体 CN Regular" panose="020B0500000000000000" charset="-122"/>
                <a:ea typeface="思源黑体 CN Regular" panose="020B0500000000000000" charset="-122"/>
                <a:cs typeface="+mn-ea"/>
                <a:sym typeface="+mn-lt"/>
              </a:rPr>
              <a:t>Perintah if</a:t>
            </a:r>
          </a:p>
          <a:p>
            <a:pPr marL="685800" lvl="1" indent="-228600" algn="just">
              <a:lnSpc>
                <a:spcPct val="150000"/>
              </a:lnSpc>
              <a:buFont typeface="Arial" panose="020B0604020202020204" pitchFamily="34" charset="0"/>
              <a:buAutoNum type="arabicPeriod"/>
            </a:pPr>
            <a:r>
              <a:rPr lang="en-ID" dirty="0">
                <a:latin typeface="思源黑体 CN Regular" panose="020B0500000000000000" charset="-122"/>
                <a:ea typeface="思源黑体 CN Regular" panose="020B0500000000000000" charset="-122"/>
                <a:cs typeface="+mn-ea"/>
                <a:sym typeface="+mn-lt"/>
              </a:rPr>
              <a:t>Perintah if – else</a:t>
            </a:r>
          </a:p>
          <a:p>
            <a:pPr marL="685800" lvl="1" indent="-228600" algn="just">
              <a:lnSpc>
                <a:spcPct val="150000"/>
              </a:lnSpc>
              <a:buFont typeface="Arial" panose="020B0604020202020204" pitchFamily="34" charset="0"/>
              <a:buAutoNum type="arabicPeriod"/>
            </a:pPr>
            <a:r>
              <a:rPr lang="en-ID" dirty="0">
                <a:latin typeface="思源黑体 CN Regular" panose="020B0500000000000000" charset="-122"/>
                <a:ea typeface="思源黑体 CN Regular" panose="020B0500000000000000" charset="-122"/>
                <a:cs typeface="+mn-ea"/>
                <a:sym typeface="+mn-lt"/>
              </a:rPr>
              <a:t>Perintah if – elif– else</a:t>
            </a:r>
          </a:p>
          <a:p>
            <a:pPr marL="685800" lvl="1" indent="-228600" algn="just">
              <a:lnSpc>
                <a:spcPct val="150000"/>
              </a:lnSpc>
              <a:buFont typeface="Arial" panose="020B0604020202020204" pitchFamily="34" charset="0"/>
              <a:buAutoNum type="arabicPeriod"/>
            </a:pPr>
            <a:r>
              <a:rPr lang="en-ID" dirty="0">
                <a:latin typeface="思源黑体 CN Regular" panose="020B0500000000000000" charset="-122"/>
                <a:ea typeface="思源黑体 CN Regular" panose="020B0500000000000000" charset="-122"/>
                <a:cs typeface="+mn-ea"/>
                <a:sym typeface="+mn-lt"/>
              </a:rPr>
              <a:t>Perintah If bersarang</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Struktur kontrol Keputusan pada Python - Percabangan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212215"/>
            <a:ext cx="9483090" cy="415480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Bentuk umum perintah if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if (kondisi)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statemen</a:t>
            </a:r>
          </a:p>
          <a:p>
            <a:pPr indent="0" algn="just">
              <a:lnSpc>
                <a:spcPct val="150000"/>
              </a:lnSpc>
              <a:buFont typeface="Arial" panose="020B0604020202020204" pitchFamily="34" charset="0"/>
              <a:buNone/>
            </a:pPr>
            <a:endParaRPr lang="en-ID" sz="12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Statemen if digunakan untuk melakukan penyeleksian dimana jika kondisi bernilai benar maka progam akan mengeksekusi statemen dibawahnya. Dalam python, untuk penulisan pengkondisian dan statemen di pisahkan oleh tanda titik dua ( : ). Contohnya,</a:t>
            </a:r>
          </a:p>
          <a:p>
            <a:pPr indent="0" algn="just">
              <a:lnSpc>
                <a:spcPct val="150000"/>
              </a:lnSpc>
              <a:buFont typeface="Arial" panose="020B0604020202020204" pitchFamily="34" charset="0"/>
              <a:buNone/>
            </a:pPr>
            <a:endParaRPr lang="en-ID" sz="12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nama = "python"</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if nama == "python"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 "Hello " + nama</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Hello python</a:t>
            </a:r>
          </a:p>
          <a:p>
            <a:pPr indent="0" algn="just">
              <a:lnSpc>
                <a:spcPct val="150000"/>
              </a:lnSpc>
              <a:buFont typeface="Arial" panose="020B0604020202020204" pitchFamily="34" charset="0"/>
              <a:buNone/>
            </a:pPr>
            <a:endParaRPr lang="en-ID" sz="12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Untuk setiap penulisan perintah if setelah penentuan kondisi maka dilanjutkan dengan penulisan tanda titik dua ( : ). Tanda titik dua ini berarti jika kondisi bernilai benar maka statemen-statemen setelah tanda titik dua akan di jalankan.</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373951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Statemen if – else digunakan untuk melakukan penyeleksian kondisi dimana jika kondisi bernilai benar maka program akan mengeksekusi statemen 1. Namun, jika nilai kondisi bernilai salah maka statemen 2 yang akan dieksekusi.</a:t>
            </a:r>
          </a:p>
          <a:p>
            <a:pPr indent="0" algn="just">
              <a:lnSpc>
                <a:spcPct val="150000"/>
              </a:lnSpc>
              <a:buFont typeface="Arial" panose="020B0604020202020204" pitchFamily="34" charset="0"/>
              <a:buNone/>
            </a:pPr>
            <a:endParaRPr lang="en-ID"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Bentuk umum perintah if – else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if ( kondisi )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	statemen 1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else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	statemen 2</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 Else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387794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400" dirty="0">
                <a:latin typeface="思源黑体 CN Regular" panose="020B0500000000000000" charset="-122"/>
                <a:ea typeface="思源黑体 CN Regular" panose="020B0500000000000000" charset="-122"/>
                <a:cs typeface="+mn-ea"/>
                <a:sym typeface="+mn-lt"/>
              </a:rPr>
              <a:t>Contoh Program :</a:t>
            </a:r>
          </a:p>
          <a:p>
            <a:pPr indent="0" algn="just">
              <a:lnSpc>
                <a:spcPct val="150000"/>
              </a:lnSpc>
              <a:buFont typeface="Arial" panose="020B0604020202020204" pitchFamily="34" charset="0"/>
              <a:buNone/>
            </a:pPr>
            <a:endParaRPr lang="en-ID" sz="1400" dirty="0">
              <a:solidFill>
                <a:schemeClr val="bg1"/>
              </a:solidFill>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&gt;&gt;&gt; kunci = "python"</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&gt;&gt;&gt; password = input("Masukkan Password : ")</a:t>
            </a:r>
          </a:p>
          <a:p>
            <a:pPr indent="0" algn="just">
              <a:lnSpc>
                <a:spcPct val="150000"/>
              </a:lnSpc>
              <a:buFont typeface="Arial" panose="020B0604020202020204" pitchFamily="34" charset="0"/>
              <a:buNone/>
            </a:pPr>
            <a:endParaRPr lang="en-ID" sz="1400" dirty="0">
              <a:solidFill>
                <a:schemeClr val="bg1"/>
              </a:solidFill>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Masukkan Password : saya</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&gt;&gt;&gt; if password == kunci:</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print("Password Benar")</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else:</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	print("Password Salah")</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400" dirty="0">
                <a:solidFill>
                  <a:schemeClr val="bg1"/>
                </a:solidFill>
                <a:latin typeface="思源黑体 CN Regular" panose="020B0500000000000000" charset="-122"/>
                <a:ea typeface="思源黑体 CN Regular" panose="020B0500000000000000" charset="-122"/>
                <a:cs typeface="+mn-ea"/>
                <a:sym typeface="+mn-lt"/>
              </a:rPr>
              <a:t>Password Salah</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 Else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3" name="TextBox 106"/>
          <p:cNvSpPr txBox="1"/>
          <p:nvPr/>
        </p:nvSpPr>
        <p:spPr>
          <a:xfrm>
            <a:off x="1765935" y="1351280"/>
            <a:ext cx="9483090" cy="4154805"/>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Statemen if – else - elif digunakan untuk melakukan penyeleksian kondisi dimana kondisi yang diberikan lebih dari 1 kondisi atau memiliki beberapa kondisi. Jika kondisi pertama bernilai benar maka lakukan seleksi kondisi ke-dua dan seterusnya.</a:t>
            </a:r>
          </a:p>
          <a:p>
            <a:pPr indent="0" algn="just">
              <a:lnSpc>
                <a:spcPct val="150000"/>
              </a:lnSpc>
              <a:buFont typeface="Arial" panose="020B0604020202020204" pitchFamily="34" charset="0"/>
              <a:buNone/>
            </a:pPr>
            <a:r>
              <a:rPr lang="en-ID" dirty="0">
                <a:latin typeface="思源黑体 CN Regular" panose="020B0500000000000000" charset="-122"/>
                <a:ea typeface="思源黑体 CN Regular" panose="020B0500000000000000" charset="-122"/>
                <a:cs typeface="+mn-ea"/>
                <a:sym typeface="+mn-lt"/>
              </a:rPr>
              <a:t>Bentuk umum perntah if – else – elif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if ( kondisi 1 ) :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	statemen</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elif ( kondisi 2 ) : </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	statemen</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else:</a:t>
            </a:r>
          </a:p>
          <a:p>
            <a:pPr indent="0" algn="just">
              <a:lnSpc>
                <a:spcPct val="150000"/>
              </a:lnSpc>
              <a:buFont typeface="Arial" panose="020B0604020202020204" pitchFamily="34" charset="0"/>
              <a:buNone/>
            </a:pPr>
            <a:r>
              <a:rPr lang="en-ID" dirty="0">
                <a:solidFill>
                  <a:schemeClr val="bg1"/>
                </a:solidFill>
                <a:latin typeface="思源黑体 CN Regular" panose="020B0500000000000000" charset="-122"/>
                <a:ea typeface="思源黑体 CN Regular" panose="020B0500000000000000" charset="-122"/>
                <a:cs typeface="+mn-ea"/>
                <a:sym typeface="+mn-lt"/>
              </a:rPr>
              <a:t>	statemen</a:t>
            </a:r>
          </a:p>
        </p:txBody>
      </p:sp>
      <p:sp>
        <p:nvSpPr>
          <p:cNvPr id="2" name="文本框 14"/>
          <p:cNvSpPr txBox="1"/>
          <p:nvPr/>
        </p:nvSpPr>
        <p:spPr>
          <a:xfrm>
            <a:off x="1903095" y="4254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 Elif Else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47"/>
          <p:cNvSpPr/>
          <p:nvPr/>
        </p:nvSpPr>
        <p:spPr>
          <a:xfrm>
            <a:off x="1466850" y="1068705"/>
            <a:ext cx="10143490" cy="4719320"/>
          </a:xfrm>
          <a:prstGeom prst="rect">
            <a:avLst/>
          </a:prstGeom>
          <a:solidFill>
            <a:srgbClr val="9A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AU" sz="3130" dirty="0">
              <a:solidFill>
                <a:schemeClr val="bg1"/>
              </a:solidFill>
              <a:latin typeface="思源黑体 CN Bold" panose="020B0800000000000000" charset="-122"/>
              <a:ea typeface="思源黑体 CN Bold" panose="020B0800000000000000" charset="-122"/>
              <a:sym typeface="Arial" panose="020B0604020202020204" pitchFamily="34" charset="0"/>
            </a:endParaRPr>
          </a:p>
        </p:txBody>
      </p:sp>
      <p:sp>
        <p:nvSpPr>
          <p:cNvPr id="15" name="文本框 14"/>
          <p:cNvSpPr txBox="1"/>
          <p:nvPr/>
        </p:nvSpPr>
        <p:spPr>
          <a:xfrm>
            <a:off x="1995805" y="285750"/>
            <a:ext cx="9253220" cy="460375"/>
          </a:xfrm>
          <a:prstGeom prst="rect">
            <a:avLst/>
          </a:prstGeom>
          <a:solidFill>
            <a:schemeClr val="accent1"/>
          </a:solidFill>
        </p:spPr>
        <p:txBody>
          <a:bodyPr wrap="square" rtlCol="0" anchor="t">
            <a:spAutoFit/>
          </a:bodyPr>
          <a:lstStyle/>
          <a:p>
            <a:pPr algn="ctr"/>
            <a:r>
              <a:rPr lang="en-ID" altLang="en-US" sz="2400" dirty="0">
                <a:solidFill>
                  <a:schemeClr val="bg1"/>
                </a:solidFill>
                <a:latin typeface="思源黑体 CN Bold" panose="020B0800000000000000" charset="-122"/>
                <a:ea typeface="思源黑体 CN Bold" panose="020B0800000000000000" charset="-122"/>
                <a:sym typeface="Arial" panose="020B0604020202020204" pitchFamily="34" charset="0"/>
              </a:rPr>
              <a:t>Percabangan pada Python - If Elif Else</a:t>
            </a:r>
          </a:p>
        </p:txBody>
      </p:sp>
      <p:sp>
        <p:nvSpPr>
          <p:cNvPr id="13" name="TextBox 106"/>
          <p:cNvSpPr txBox="1"/>
          <p:nvPr/>
        </p:nvSpPr>
        <p:spPr>
          <a:xfrm>
            <a:off x="1765935" y="1351280"/>
            <a:ext cx="9483090" cy="3046730"/>
          </a:xfrm>
          <a:prstGeom prst="rect">
            <a:avLst/>
          </a:prstGeom>
          <a:noFill/>
        </p:spPr>
        <p:txBody>
          <a:bodyPr wrap="square" lIns="0" tIns="0" rIns="0" bIns="0" rtlCol="0">
            <a:spAutoFit/>
          </a:bodyPr>
          <a:lstStyle/>
          <a:p>
            <a:pPr indent="0" algn="just">
              <a:lnSpc>
                <a:spcPct val="150000"/>
              </a:lnSpc>
              <a:buFont typeface="Arial" panose="020B0604020202020204" pitchFamily="34" charset="0"/>
              <a:buNone/>
            </a:pPr>
            <a:r>
              <a:rPr lang="en-ID" sz="1200" dirty="0">
                <a:latin typeface="思源黑体 CN Regular" panose="020B0500000000000000" charset="-122"/>
                <a:ea typeface="思源黑体 CN Regular" panose="020B0500000000000000" charset="-122"/>
                <a:cs typeface="+mn-ea"/>
                <a:sym typeface="+mn-lt"/>
              </a:rPr>
              <a:t>Contoh Program :</a:t>
            </a:r>
          </a:p>
          <a:p>
            <a:pPr indent="0" algn="just">
              <a:lnSpc>
                <a:spcPct val="150000"/>
              </a:lnSpc>
              <a:buFont typeface="Arial" panose="020B0604020202020204" pitchFamily="34" charset="0"/>
              <a:buNone/>
            </a:pPr>
            <a:endParaRPr lang="en-ID" sz="1200" dirty="0">
              <a:latin typeface="思源黑体 CN Regular" panose="020B0500000000000000" charset="-122"/>
              <a:ea typeface="思源黑体 CN Regular" panose="020B0500000000000000" charset="-122"/>
              <a:cs typeface="+mn-ea"/>
              <a:sym typeface="+mn-lt"/>
            </a:endParaRP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angka = input("Masukkan sebuah bilangan : ") Masukkan sebuah bilangan : 0</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&gt;&gt;&gt; if angka &gt; 0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print("Angka merupakan Bilangan Positif")</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elif angka &lt; 0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print("Angka merupakan Bilangan Negatif")</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else :</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	print("Angka merupakan 0")</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t>
            </a:r>
          </a:p>
          <a:p>
            <a:pPr indent="0" algn="just">
              <a:lnSpc>
                <a:spcPct val="150000"/>
              </a:lnSpc>
              <a:buFont typeface="Arial" panose="020B0604020202020204" pitchFamily="34" charset="0"/>
              <a:buNone/>
            </a:pPr>
            <a:r>
              <a:rPr lang="en-ID" sz="1200" dirty="0">
                <a:solidFill>
                  <a:schemeClr val="bg1"/>
                </a:solidFill>
                <a:latin typeface="思源黑体 CN Regular" panose="020B0500000000000000" charset="-122"/>
                <a:ea typeface="思源黑体 CN Regular" panose="020B0500000000000000" charset="-122"/>
                <a:cs typeface="+mn-ea"/>
                <a:sym typeface="+mn-lt"/>
              </a:rPr>
              <a:t>Angka merupakan 0</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AwNmI4M2UxM2ExNDIyNjEzMmMwOTBjNTdjYTI2O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6737"/>
            </a:gs>
            <a:gs pos="48000">
              <a:srgbClr val="FF784E"/>
            </a:gs>
          </a:gsLst>
          <a:lin ang="10800000" scaled="1"/>
          <a:tileRect/>
        </a:gradFill>
        <a:ln>
          <a:noFill/>
        </a:ln>
      </a:spPr>
      <a:bodyPr rtlCol="0" anchor="ctr"/>
      <a:lstStyle>
        <a:defPPr algn="ctr">
          <a:defRPr sz="6600" kern="2500" dirty="0" smtClean="0">
            <a:solidFill>
              <a:schemeClr val="bg1"/>
            </a:solidFill>
            <a:latin typeface="思源黑体 ExtraLight" panose="020B0200000000000000" pitchFamily="34" charset="-122"/>
            <a:ea typeface="思源黑体 ExtraLight" panose="020B0200000000000000"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黑体 CN Light"/>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1192</Words>
  <Application>Microsoft Office PowerPoint</Application>
  <PresentationFormat>Widescreen</PresentationFormat>
  <Paragraphs>142</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Trebuchet MS</vt:lpstr>
      <vt:lpstr>思源宋体 CN Heavy</vt:lpstr>
      <vt:lpstr>思源黑体 CN Bold</vt:lpstr>
      <vt:lpstr>思源黑体 CN Light</vt:lpstr>
      <vt:lpstr>思源黑体 CN Regular</vt:lpstr>
      <vt:lpstr>思源黑体 ExtraLight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Syalis Ibnih; Informatika</dc:creator>
  <cp:lastModifiedBy>dini asanti</cp:lastModifiedBy>
  <cp:revision>788</cp:revision>
  <dcterms:created xsi:type="dcterms:W3CDTF">2020-07-07T03:15:00Z</dcterms:created>
  <dcterms:modified xsi:type="dcterms:W3CDTF">2022-08-28T11:37:35Z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C6E3E62C7AD842AE96887C97A8879F52</vt:lpwstr>
  </property>
</Properties>
</file>